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63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8" r:id="rId24"/>
    <p:sldId id="289" r:id="rId25"/>
    <p:sldId id="290" r:id="rId26"/>
    <p:sldId id="291" r:id="rId27"/>
    <p:sldId id="292" r:id="rId28"/>
    <p:sldId id="287" r:id="rId29"/>
    <p:sldId id="267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1CBB1-634E-42F0-9E31-E5F487D36439}" type="datetimeFigureOut">
              <a:rPr lang="nl-NL" smtClean="0"/>
              <a:t>2-12-2017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2BC3B-6979-424E-A02D-902D55AC5D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81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http://merelsdierenkliniek.nl/wiki/honden/chronische-darmproblemen/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BC3B-6979-424E-A02D-902D55AC5D0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1100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2BA9-46A1-4F02-B3AE-9B2268A323E7}" type="datetimeFigureOut">
              <a:rPr lang="nl-NL" smtClean="0"/>
              <a:t>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7712-40C9-40F0-8250-75D1A188A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2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2BA9-46A1-4F02-B3AE-9B2268A323E7}" type="datetimeFigureOut">
              <a:rPr lang="nl-NL" smtClean="0"/>
              <a:t>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7712-40C9-40F0-8250-75D1A188A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16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2BA9-46A1-4F02-B3AE-9B2268A323E7}" type="datetimeFigureOut">
              <a:rPr lang="nl-NL" smtClean="0"/>
              <a:t>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7712-40C9-40F0-8250-75D1A188A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36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2BA9-46A1-4F02-B3AE-9B2268A323E7}" type="datetimeFigureOut">
              <a:rPr lang="nl-NL" smtClean="0"/>
              <a:t>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7712-40C9-40F0-8250-75D1A188A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29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2BA9-46A1-4F02-B3AE-9B2268A323E7}" type="datetimeFigureOut">
              <a:rPr lang="nl-NL" smtClean="0"/>
              <a:t>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7712-40C9-40F0-8250-75D1A188A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49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2BA9-46A1-4F02-B3AE-9B2268A323E7}" type="datetimeFigureOut">
              <a:rPr lang="nl-NL" smtClean="0"/>
              <a:t>2-12-2017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7712-40C9-40F0-8250-75D1A188A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92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2BA9-46A1-4F02-B3AE-9B2268A323E7}" type="datetimeFigureOut">
              <a:rPr lang="nl-NL" smtClean="0"/>
              <a:t>2-12-2017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7712-40C9-40F0-8250-75D1A188A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640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2BA9-46A1-4F02-B3AE-9B2268A323E7}" type="datetimeFigureOut">
              <a:rPr lang="nl-NL" smtClean="0"/>
              <a:t>2-12-2017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7712-40C9-40F0-8250-75D1A188A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2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2BA9-46A1-4F02-B3AE-9B2268A323E7}" type="datetimeFigureOut">
              <a:rPr lang="nl-NL" smtClean="0"/>
              <a:t>2-12-2017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7712-40C9-40F0-8250-75D1A188A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17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2BA9-46A1-4F02-B3AE-9B2268A323E7}" type="datetimeFigureOut">
              <a:rPr lang="nl-NL" smtClean="0"/>
              <a:t>2-12-2017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7712-40C9-40F0-8250-75D1A188A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3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2BA9-46A1-4F02-B3AE-9B2268A323E7}" type="datetimeFigureOut">
              <a:rPr lang="nl-NL" smtClean="0"/>
              <a:t>2-12-2017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7712-40C9-40F0-8250-75D1A188A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408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22BA9-46A1-4F02-B3AE-9B2268A323E7}" type="datetimeFigureOut">
              <a:rPr lang="nl-NL" smtClean="0"/>
              <a:t>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67712-40C9-40F0-8250-75D1A188A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028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ontentplatform.ontwikkelcentrum.nl/CMS/CDS/Ontwikkelcentrum/Published%20content/Kenniskiem/93508%20Dieetvoeding/93508/93508/93008-k-3.htmlhttps:/contentplatform.ontwikkelcentrum.nl/CMS/CDS/Ontwikkelcentrum/Published%20content/Kenniskiem/93508%20Dieetvoeding/93508/93508/93008-k-3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C7OZtsiZn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0ZSQvQEP1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M9AvVMaAxY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zqNzZQn9WY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hjwCXDqU6Q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ontentplatform.ontwikkelcentrum.nl/CMS/CDS/Ontwikkelcentrum/Published%20content/Kenniskiem/93508%20Dieetvoeding/93508/93508/93008-k-3.htmlhttps:/contentplatform.ontwikkelcentrum.nl/CMS/CDS/Ontwikkelcentrum/Published%20content/Kenniskiem/93508%20Dieetvoeding/93508/93508/93008-k-3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Voeren en Verzorgen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Niveau 3/4 </a:t>
            </a:r>
          </a:p>
          <a:p>
            <a:r>
              <a:rPr lang="nl-NL" dirty="0" smtClean="0"/>
              <a:t>Blok 2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9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0576" y="3602038"/>
            <a:ext cx="7397343" cy="32706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3" b="9919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" y="3938965"/>
            <a:ext cx="3937863" cy="29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Samenstelling van het intestinaal dieet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2680854"/>
            <a:ext cx="4177146" cy="417714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Bevat goed verteerbare eiwitten</a:t>
            </a:r>
          </a:p>
          <a:p>
            <a:r>
              <a:rPr lang="nl-NL" dirty="0" smtClean="0"/>
              <a:t>Lager gehalte van vetten (alleen beter verteerbare vetten)</a:t>
            </a:r>
          </a:p>
          <a:p>
            <a:r>
              <a:rPr lang="nl-NL" dirty="0" smtClean="0"/>
              <a:t>Verhoogd gehalte aan </a:t>
            </a:r>
            <a:r>
              <a:rPr lang="nl-NL" dirty="0" err="1" smtClean="0"/>
              <a:t>vetoplosbare</a:t>
            </a:r>
            <a:r>
              <a:rPr lang="nl-NL" dirty="0" smtClean="0"/>
              <a:t> vitaminen</a:t>
            </a:r>
          </a:p>
          <a:p>
            <a:r>
              <a:rPr lang="nl-NL" dirty="0" smtClean="0"/>
              <a:t>Goed verteerbare koolhydraten</a:t>
            </a:r>
          </a:p>
          <a:p>
            <a:r>
              <a:rPr lang="nl-NL" dirty="0" smtClean="0"/>
              <a:t>Aanwezigheid verteerbare vezels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>
                <a:sym typeface="Wingdings" panose="05000000000000000000" pitchFamily="2" charset="2"/>
              </a:rPr>
              <a:t/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goede </a:t>
            </a:r>
            <a:r>
              <a:rPr lang="nl-NL" dirty="0" smtClean="0">
                <a:sym typeface="Wingdings" panose="05000000000000000000" pitchFamily="2" charset="2"/>
              </a:rPr>
              <a:t>bacteriën (</a:t>
            </a:r>
            <a:r>
              <a:rPr lang="nl-NL" dirty="0" err="1" smtClean="0">
                <a:sym typeface="Wingdings" panose="05000000000000000000" pitchFamily="2" charset="2"/>
              </a:rPr>
              <a:t>probiotica</a:t>
            </a:r>
            <a:r>
              <a:rPr lang="nl-NL" dirty="0" smtClean="0">
                <a:sym typeface="Wingdings" panose="05000000000000000000" pitchFamily="2" charset="2"/>
              </a:rPr>
              <a:t>)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Meerdere kleine porties per dag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13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Tandsteendieet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85% van de honden en katten ouder dan 3 jaar heeft tandsteenvorming</a:t>
            </a:r>
          </a:p>
          <a:p>
            <a:r>
              <a:rPr lang="nl-NL" dirty="0" smtClean="0"/>
              <a:t>Tandsteen = tandplaque = neerslaan van mineralen uit het speeksel </a:t>
            </a:r>
          </a:p>
          <a:p>
            <a:r>
              <a:rPr lang="nl-NL" dirty="0" smtClean="0"/>
              <a:t>Vaak in de buurt van de speekselklieren</a:t>
            </a:r>
          </a:p>
          <a:p>
            <a:r>
              <a:rPr lang="nl-NL" dirty="0" smtClean="0"/>
              <a:t>Irritatie van het tandvlees</a:t>
            </a:r>
          </a:p>
          <a:p>
            <a:r>
              <a:rPr lang="nl-NL" dirty="0" smtClean="0"/>
              <a:t>Bacteriële ontstekingen </a:t>
            </a:r>
            <a:r>
              <a:rPr lang="nl-NL" dirty="0" smtClean="0">
                <a:sym typeface="Wingdings" panose="05000000000000000000" pitchFamily="2" charset="2"/>
              </a:rPr>
              <a:t> stank uit de bek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Gevaar!  Secundaire ontstekingen in </a:t>
            </a:r>
            <a:r>
              <a:rPr lang="nl-NL" dirty="0" smtClean="0">
                <a:sym typeface="Wingdings" panose="05000000000000000000" pitchFamily="2" charset="2"/>
              </a:rPr>
              <a:t/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o.a</a:t>
            </a:r>
            <a:r>
              <a:rPr lang="nl-NL" dirty="0" smtClean="0">
                <a:sym typeface="Wingdings" panose="05000000000000000000" pitchFamily="2" charset="2"/>
              </a:rPr>
              <a:t>. gewrichten, nieren, lever en hart.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07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Oorzaken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Achterblijven van voedsel op de tanden</a:t>
            </a:r>
          </a:p>
          <a:p>
            <a:r>
              <a:rPr lang="nl-NL" dirty="0" smtClean="0"/>
              <a:t>Te zachte voeding</a:t>
            </a:r>
          </a:p>
          <a:p>
            <a:r>
              <a:rPr lang="nl-NL" dirty="0" smtClean="0"/>
              <a:t>Snoepjes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958" y="2762576"/>
            <a:ext cx="5212416" cy="390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Wat doet het dieet?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Vermindert de kans op tandsteen</a:t>
            </a:r>
          </a:p>
          <a:p>
            <a:r>
              <a:rPr lang="nl-NL" dirty="0" smtClean="0"/>
              <a:t>De brokjes van het tandsteendieet schuren langs de tanden. Zorgen dat tandplaque geen kans krijgt. </a:t>
            </a:r>
          </a:p>
          <a:p>
            <a:r>
              <a:rPr lang="nl-NL" dirty="0" smtClean="0"/>
              <a:t>Je krijgt het gebit niet schoon met het dieet</a:t>
            </a:r>
          </a:p>
          <a:p>
            <a:r>
              <a:rPr lang="nl-NL" dirty="0" smtClean="0"/>
              <a:t>Aanwezig tandsteen dus verwijderen:</a:t>
            </a:r>
          </a:p>
          <a:p>
            <a:pPr lvl="1"/>
            <a:r>
              <a:rPr lang="nl-NL" dirty="0" smtClean="0"/>
              <a:t>Tandenborstel, tandpasta en krabbertje</a:t>
            </a:r>
          </a:p>
          <a:p>
            <a:pPr lvl="1"/>
            <a:r>
              <a:rPr lang="nl-NL" dirty="0" smtClean="0"/>
              <a:t>Kauwstaafjes</a:t>
            </a:r>
          </a:p>
          <a:p>
            <a:pPr lvl="1"/>
            <a:r>
              <a:rPr lang="nl-NL" dirty="0" smtClean="0"/>
              <a:t>Bij de dierenarts</a:t>
            </a:r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858" y="4331368"/>
            <a:ext cx="4782671" cy="234649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364" y="193962"/>
            <a:ext cx="3056069" cy="20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6780" y="132699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>
                <a:solidFill>
                  <a:schemeClr val="tx2"/>
                </a:solidFill>
              </a:rPr>
              <a:t/>
            </a:r>
            <a:br>
              <a:rPr lang="nl-NL" b="1" dirty="0">
                <a:solidFill>
                  <a:schemeClr val="tx2"/>
                </a:solidFill>
              </a:rPr>
            </a:br>
            <a:r>
              <a:rPr lang="nl-NL" b="1" u="sng" dirty="0" smtClean="0">
                <a:solidFill>
                  <a:schemeClr val="tx2"/>
                </a:solidFill>
              </a:rPr>
              <a:t>Levenslange diëten:</a:t>
            </a:r>
            <a:r>
              <a:rPr lang="nl-NL" b="1" dirty="0" smtClean="0">
                <a:solidFill>
                  <a:schemeClr val="tx2"/>
                </a:solidFill>
              </a:rPr>
              <a:t/>
            </a:r>
            <a:br>
              <a:rPr lang="nl-NL" b="1" dirty="0" smtClean="0">
                <a:solidFill>
                  <a:schemeClr val="tx2"/>
                </a:solidFill>
              </a:rPr>
            </a:br>
            <a:r>
              <a:rPr lang="nl-NL" b="1" dirty="0" smtClean="0">
                <a:solidFill>
                  <a:schemeClr val="tx2"/>
                </a:solidFill>
              </a:rPr>
              <a:t>Hypoallergeendieet</a:t>
            </a:r>
            <a:br>
              <a:rPr lang="nl-NL" b="1" dirty="0" smtClean="0">
                <a:solidFill>
                  <a:schemeClr val="tx2"/>
                </a:solidFill>
              </a:rPr>
            </a:br>
            <a:r>
              <a:rPr lang="nl-NL" b="1" dirty="0" smtClean="0">
                <a:solidFill>
                  <a:schemeClr val="tx2"/>
                </a:solidFill>
              </a:rPr>
              <a:t>Blaasgruisdieet</a:t>
            </a:r>
            <a:br>
              <a:rPr lang="nl-NL" b="1" dirty="0" smtClean="0">
                <a:solidFill>
                  <a:schemeClr val="tx2"/>
                </a:solidFill>
              </a:rPr>
            </a:br>
            <a:r>
              <a:rPr lang="nl-NL" b="1" dirty="0" err="1" smtClean="0">
                <a:solidFill>
                  <a:schemeClr val="tx2"/>
                </a:solidFill>
              </a:rPr>
              <a:t>Nierdieet</a:t>
            </a:r>
            <a:r>
              <a:rPr lang="nl-NL" b="1" dirty="0" smtClean="0">
                <a:solidFill>
                  <a:schemeClr val="tx2"/>
                </a:solidFill>
              </a:rPr>
              <a:t/>
            </a:r>
            <a:br>
              <a:rPr lang="nl-NL" b="1" dirty="0" smtClean="0">
                <a:solidFill>
                  <a:schemeClr val="tx2"/>
                </a:solidFill>
              </a:rPr>
            </a:br>
            <a:r>
              <a:rPr lang="nl-NL" b="1" dirty="0" smtClean="0">
                <a:solidFill>
                  <a:schemeClr val="tx2"/>
                </a:solidFill>
              </a:rPr>
              <a:t>Schildklierdieet</a:t>
            </a:r>
            <a:br>
              <a:rPr lang="nl-NL" b="1" dirty="0" smtClean="0">
                <a:solidFill>
                  <a:schemeClr val="tx2"/>
                </a:solidFill>
              </a:rPr>
            </a:br>
            <a:r>
              <a:rPr lang="nl-NL" b="1" dirty="0" smtClean="0">
                <a:solidFill>
                  <a:schemeClr val="tx2"/>
                </a:solidFill>
              </a:rPr>
              <a:t>Gewrichtsdieet</a:t>
            </a:r>
            <a:endParaRPr lang="nl-NL" b="1" u="sng" dirty="0">
              <a:solidFill>
                <a:schemeClr val="tx2"/>
              </a:solidFill>
            </a:endParaRPr>
          </a:p>
        </p:txBody>
      </p:sp>
      <p:pic>
        <p:nvPicPr>
          <p:cNvPr id="5" name="Afbeelding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936" y="4647248"/>
            <a:ext cx="4205159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Hypoallergeendieet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39273" t="38651" r="13997" b="16392"/>
          <a:stretch/>
        </p:blipFill>
        <p:spPr>
          <a:xfrm>
            <a:off x="962527" y="1498183"/>
            <a:ext cx="9480884" cy="512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4032" y="-148223"/>
            <a:ext cx="10515600" cy="1325563"/>
          </a:xfrm>
        </p:spPr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Hypoallergeendieet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3" name="0C7OZtsiZn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9179" y="1042737"/>
            <a:ext cx="871086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S0ZSQvQEP1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657727"/>
            <a:ext cx="9169845" cy="515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79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lM9AvVMaAx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737937"/>
            <a:ext cx="93980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83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Blaasgruisdieet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Voor honden/katten met blaasgruis of blaasstenen</a:t>
            </a:r>
          </a:p>
          <a:p>
            <a:r>
              <a:rPr lang="nl-NL" dirty="0" smtClean="0"/>
              <a:t>Dit zijn meestal </a:t>
            </a:r>
            <a:r>
              <a:rPr lang="nl-NL" dirty="0" err="1" smtClean="0"/>
              <a:t>struviet</a:t>
            </a:r>
            <a:r>
              <a:rPr lang="nl-NL" dirty="0" smtClean="0"/>
              <a:t>-, calciumoxalaat of calciumfosfaatkristallen</a:t>
            </a:r>
          </a:p>
          <a:p>
            <a:r>
              <a:rPr lang="nl-NL" dirty="0" smtClean="0"/>
              <a:t>Gaat vaak samen met blaasontsteking</a:t>
            </a:r>
          </a:p>
          <a:p>
            <a:r>
              <a:rPr lang="nl-NL" dirty="0" smtClean="0"/>
              <a:t>Verschil tussen hond/kat:</a:t>
            </a:r>
            <a:br>
              <a:rPr lang="nl-NL" dirty="0" smtClean="0"/>
            </a:br>
            <a:r>
              <a:rPr lang="nl-NL" dirty="0" smtClean="0"/>
              <a:t>	bij hond zijn blaasstenen een gevolg van blaasontsteking</a:t>
            </a:r>
            <a:br>
              <a:rPr lang="nl-NL" dirty="0" smtClean="0"/>
            </a:br>
            <a:r>
              <a:rPr lang="nl-NL" dirty="0" smtClean="0"/>
              <a:t>	bij kat is blaasontsteking gevolg van blaasstenen</a:t>
            </a:r>
          </a:p>
          <a:p>
            <a:r>
              <a:rPr lang="nl-NL" dirty="0" smtClean="0"/>
              <a:t>Deze aandoening wordt L.U.T.D. genoemd </a:t>
            </a:r>
            <a:br>
              <a:rPr lang="nl-NL" dirty="0" smtClean="0"/>
            </a:br>
            <a:r>
              <a:rPr lang="nl-NL" dirty="0" smtClean="0"/>
              <a:t>(</a:t>
            </a:r>
            <a:r>
              <a:rPr lang="nl-NL" dirty="0" err="1" smtClean="0"/>
              <a:t>lower</a:t>
            </a:r>
            <a:r>
              <a:rPr lang="nl-NL" dirty="0" smtClean="0"/>
              <a:t> </a:t>
            </a:r>
            <a:r>
              <a:rPr lang="nl-NL" dirty="0" err="1" smtClean="0"/>
              <a:t>urinary</a:t>
            </a:r>
            <a:r>
              <a:rPr lang="nl-NL" dirty="0" smtClean="0"/>
              <a:t> </a:t>
            </a:r>
            <a:r>
              <a:rPr lang="nl-NL" dirty="0" err="1" smtClean="0"/>
              <a:t>tract</a:t>
            </a:r>
            <a:r>
              <a:rPr lang="nl-NL" dirty="0" smtClean="0"/>
              <a:t> </a:t>
            </a:r>
            <a:r>
              <a:rPr lang="nl-NL" dirty="0" err="1" smtClean="0"/>
              <a:t>disease</a:t>
            </a:r>
            <a:r>
              <a:rPr lang="nl-NL" dirty="0" smtClean="0"/>
              <a:t>)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19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Wat gaan we vandaag doen?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Dieetvoeding hond &amp; kat (ondersteunende diëten en levenslange) </a:t>
            </a:r>
          </a:p>
          <a:p>
            <a:r>
              <a:rPr lang="nl-NL" dirty="0" smtClean="0"/>
              <a:t>Rassen oefenen</a:t>
            </a:r>
          </a:p>
          <a:p>
            <a:r>
              <a:rPr lang="nl-NL" dirty="0" smtClean="0"/>
              <a:t>Werken aan de encyclopedie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 smtClean="0"/>
              <a:t>Bronnen:</a:t>
            </a:r>
          </a:p>
          <a:p>
            <a:r>
              <a:rPr lang="nl-NL" dirty="0" smtClean="0"/>
              <a:t>H2</a:t>
            </a:r>
            <a:r>
              <a:rPr lang="nl-NL" dirty="0"/>
              <a:t> </a:t>
            </a:r>
            <a:r>
              <a:rPr lang="nl-NL" dirty="0" smtClean="0"/>
              <a:t>en H3 Dieetvoeding</a:t>
            </a:r>
          </a:p>
          <a:p>
            <a:r>
              <a:rPr lang="nl-NL" dirty="0" smtClean="0"/>
              <a:t>PP rassen</a:t>
            </a:r>
          </a:p>
        </p:txBody>
      </p:sp>
    </p:spTree>
    <p:extLst>
      <p:ext uri="{BB962C8B-B14F-4D97-AF65-F5344CB8AC3E}">
        <p14:creationId xmlns:p14="http://schemas.microsoft.com/office/powerpoint/2010/main" val="10162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Oorzaken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Stress</a:t>
            </a:r>
          </a:p>
          <a:p>
            <a:r>
              <a:rPr lang="nl-NL" dirty="0" smtClean="0"/>
              <a:t>Te weinig lichaamsactiviteit</a:t>
            </a:r>
          </a:p>
          <a:p>
            <a:r>
              <a:rPr lang="nl-NL" dirty="0" smtClean="0"/>
              <a:t>Overgewicht</a:t>
            </a:r>
          </a:p>
          <a:p>
            <a:r>
              <a:rPr lang="nl-NL" dirty="0" smtClean="0"/>
              <a:t>Verkeerde of geringe wateropname</a:t>
            </a:r>
          </a:p>
          <a:p>
            <a:r>
              <a:rPr lang="nl-NL" dirty="0" smtClean="0"/>
              <a:t>Zuurgraad van de urine (ph 6-6,5 is normaal)</a:t>
            </a:r>
          </a:p>
          <a:p>
            <a:r>
              <a:rPr lang="nl-NL" dirty="0" smtClean="0"/>
              <a:t>Verhoogde zuurgraad kan ontstaan door slechte voeding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49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38041" t="25055" r="14121" b="30647"/>
          <a:stretch/>
        </p:blipFill>
        <p:spPr>
          <a:xfrm>
            <a:off x="1062789" y="712661"/>
            <a:ext cx="10712116" cy="557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46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38164" t="39748" r="19793" b="33936"/>
          <a:stretch/>
        </p:blipFill>
        <p:spPr>
          <a:xfrm>
            <a:off x="838200" y="1825625"/>
            <a:ext cx="10092980" cy="355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45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chemeClr val="tx2"/>
                </a:solidFill>
              </a:rPr>
              <a:t>Nierdieet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Dieren met een slechte nierfunctie</a:t>
            </a:r>
          </a:p>
          <a:p>
            <a:r>
              <a:rPr lang="nl-NL" dirty="0" smtClean="0"/>
              <a:t>Verminderde eetlust</a:t>
            </a:r>
          </a:p>
          <a:p>
            <a:r>
              <a:rPr lang="nl-NL" dirty="0" smtClean="0"/>
              <a:t>Drinkt veel</a:t>
            </a:r>
          </a:p>
          <a:p>
            <a:r>
              <a:rPr lang="nl-NL" dirty="0" smtClean="0"/>
              <a:t>Valt veel af</a:t>
            </a:r>
          </a:p>
          <a:p>
            <a:r>
              <a:rPr lang="nl-NL" dirty="0" smtClean="0"/>
              <a:t>Slechte conditie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00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Waar voldoet een goed </a:t>
            </a:r>
            <a:r>
              <a:rPr lang="nl-NL" b="1" dirty="0" err="1" smtClean="0">
                <a:solidFill>
                  <a:schemeClr val="tx2"/>
                </a:solidFill>
              </a:rPr>
              <a:t>nierdieet</a:t>
            </a:r>
            <a:r>
              <a:rPr lang="nl-NL" b="1" dirty="0" smtClean="0">
                <a:solidFill>
                  <a:schemeClr val="tx2"/>
                </a:solidFill>
              </a:rPr>
              <a:t> aan?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Ureum wordt geproduceerd vanuit aminozuren</a:t>
            </a:r>
            <a:endParaRPr lang="nl-NL" dirty="0"/>
          </a:p>
          <a:p>
            <a:r>
              <a:rPr lang="nl-NL" dirty="0" smtClean="0"/>
              <a:t>Geef minder eiwitten</a:t>
            </a:r>
          </a:p>
          <a:p>
            <a:r>
              <a:rPr lang="nl-NL" dirty="0" smtClean="0"/>
              <a:t>Geef eiwitten met hoge biologische waarde</a:t>
            </a:r>
          </a:p>
          <a:p>
            <a:r>
              <a:rPr lang="nl-NL" dirty="0" smtClean="0"/>
              <a:t>Aminozuren die aansluiten bij het dier</a:t>
            </a:r>
          </a:p>
          <a:p>
            <a:r>
              <a:rPr lang="nl-NL" dirty="0" smtClean="0"/>
              <a:t>Hoog % aan dierlijke producten</a:t>
            </a:r>
          </a:p>
          <a:p>
            <a:r>
              <a:rPr lang="nl-NL" dirty="0" smtClean="0"/>
              <a:t>Extra calcium en minder fosfor</a:t>
            </a:r>
          </a:p>
          <a:p>
            <a:r>
              <a:rPr lang="nl-NL" dirty="0" smtClean="0"/>
              <a:t>Hoog energie gehalte</a:t>
            </a:r>
          </a:p>
          <a:p>
            <a:r>
              <a:rPr lang="nl-NL" dirty="0" smtClean="0"/>
              <a:t>Geen tussendoortjes!</a:t>
            </a:r>
          </a:p>
          <a:p>
            <a:endParaRPr lang="nl-NL" dirty="0" smtClean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07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Schildklierdieet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Hyperthyreoïdie, te snel werkende schildklier</a:t>
            </a:r>
          </a:p>
          <a:p>
            <a:r>
              <a:rPr lang="nl-NL" dirty="0" smtClean="0"/>
              <a:t>Komt veel voor bij oude katten</a:t>
            </a:r>
          </a:p>
          <a:p>
            <a:r>
              <a:rPr lang="nl-NL" dirty="0" smtClean="0"/>
              <a:t>Hoge productie schildklierhormoon</a:t>
            </a:r>
          </a:p>
          <a:p>
            <a:r>
              <a:rPr lang="nl-NL" dirty="0" smtClean="0"/>
              <a:t>Vermageren, hyperactiviteit, braken en diarree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Minder jodium</a:t>
            </a:r>
          </a:p>
          <a:p>
            <a:r>
              <a:rPr lang="nl-NL" dirty="0" smtClean="0"/>
              <a:t>Geen andere extraatjes!</a:t>
            </a:r>
          </a:p>
          <a:p>
            <a:r>
              <a:rPr lang="nl-NL" dirty="0" smtClean="0"/>
              <a:t>Goed op hoeveelheden letten!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76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zqNzZQn9W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834189"/>
            <a:ext cx="9781674" cy="550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81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Gewrichtsdieet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Osteoartritis, slijtend kraakbeen, stijfheid en pijn</a:t>
            </a:r>
          </a:p>
          <a:p>
            <a:r>
              <a:rPr lang="nl-NL" dirty="0" smtClean="0"/>
              <a:t>Doel: minder ontstekingsreactie en minder pijn</a:t>
            </a:r>
          </a:p>
          <a:p>
            <a:r>
              <a:rPr lang="nl-NL" dirty="0" smtClean="0"/>
              <a:t>Verhoogde onverzadigde vetzuren omega 3 en 6</a:t>
            </a:r>
          </a:p>
          <a:p>
            <a:r>
              <a:rPr lang="nl-NL" dirty="0" smtClean="0"/>
              <a:t>Deze werken ontstekingsremmend</a:t>
            </a:r>
          </a:p>
          <a:p>
            <a:r>
              <a:rPr lang="nl-NL" dirty="0" err="1" smtClean="0"/>
              <a:t>Glucosamine</a:t>
            </a:r>
            <a:r>
              <a:rPr lang="nl-NL" dirty="0" smtClean="0"/>
              <a:t> en </a:t>
            </a:r>
            <a:r>
              <a:rPr lang="nl-NL" dirty="0" err="1" smtClean="0"/>
              <a:t>chondroitinesulfaat</a:t>
            </a:r>
            <a:r>
              <a:rPr lang="nl-NL" dirty="0" smtClean="0"/>
              <a:t>, deze helpen afbraak kraakbeen tegen te gaan</a:t>
            </a:r>
          </a:p>
          <a:p>
            <a:r>
              <a:rPr lang="nl-NL" dirty="0" smtClean="0"/>
              <a:t>Geen overgewicht!!</a:t>
            </a:r>
          </a:p>
        </p:txBody>
      </p:sp>
    </p:spTree>
    <p:extLst>
      <p:ext uri="{BB962C8B-B14F-4D97-AF65-F5344CB8AC3E}">
        <p14:creationId xmlns:p14="http://schemas.microsoft.com/office/powerpoint/2010/main" val="11447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-hjwCXDqU6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6126" y="914400"/>
            <a:ext cx="93980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84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Opdracht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Meer lezen: Kenniskiem </a:t>
            </a:r>
          </a:p>
          <a:p>
            <a:pPr marL="0" indent="0" algn="ctr">
              <a:buNone/>
            </a:pPr>
            <a:r>
              <a:rPr lang="nl-NL" dirty="0" smtClean="0"/>
              <a:t>Opdracht: maak de oefentoets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3804987"/>
            <a:ext cx="952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6780" y="132699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>
                <a:solidFill>
                  <a:schemeClr val="tx2"/>
                </a:solidFill>
              </a:rPr>
              <a:t/>
            </a:r>
            <a:br>
              <a:rPr lang="nl-NL" b="1" dirty="0">
                <a:solidFill>
                  <a:schemeClr val="tx2"/>
                </a:solidFill>
              </a:rPr>
            </a:br>
            <a:r>
              <a:rPr lang="nl-NL" b="1" u="sng" dirty="0" smtClean="0">
                <a:solidFill>
                  <a:schemeClr val="tx2"/>
                </a:solidFill>
              </a:rPr>
              <a:t>Ondersteunende diëten:</a:t>
            </a:r>
            <a:r>
              <a:rPr lang="nl-NL" b="1" dirty="0" smtClean="0">
                <a:solidFill>
                  <a:schemeClr val="tx2"/>
                </a:solidFill>
              </a:rPr>
              <a:t/>
            </a:r>
            <a:br>
              <a:rPr lang="nl-NL" b="1" dirty="0" smtClean="0">
                <a:solidFill>
                  <a:schemeClr val="tx2"/>
                </a:solidFill>
              </a:rPr>
            </a:br>
            <a:r>
              <a:rPr lang="nl-NL" b="1" dirty="0" smtClean="0">
                <a:solidFill>
                  <a:schemeClr val="tx2"/>
                </a:solidFill>
              </a:rPr>
              <a:t>Aansterkdieet</a:t>
            </a:r>
            <a:br>
              <a:rPr lang="nl-NL" b="1" dirty="0" smtClean="0">
                <a:solidFill>
                  <a:schemeClr val="tx2"/>
                </a:solidFill>
              </a:rPr>
            </a:br>
            <a:r>
              <a:rPr lang="nl-NL" b="1" dirty="0" smtClean="0">
                <a:solidFill>
                  <a:schemeClr val="tx2"/>
                </a:solidFill>
              </a:rPr>
              <a:t>Intestinaal dieet</a:t>
            </a:r>
            <a:br>
              <a:rPr lang="nl-NL" b="1" dirty="0" smtClean="0">
                <a:solidFill>
                  <a:schemeClr val="tx2"/>
                </a:solidFill>
              </a:rPr>
            </a:br>
            <a:r>
              <a:rPr lang="nl-NL" b="1" dirty="0" smtClean="0">
                <a:solidFill>
                  <a:schemeClr val="tx2"/>
                </a:solidFill>
              </a:rPr>
              <a:t>Tandsteendieet</a:t>
            </a:r>
            <a:endParaRPr lang="nl-NL" b="1" u="sng" dirty="0">
              <a:solidFill>
                <a:schemeClr val="tx2"/>
              </a:solidFill>
            </a:endParaRPr>
          </a:p>
        </p:txBody>
      </p:sp>
      <p:pic>
        <p:nvPicPr>
          <p:cNvPr id="5" name="Afbeelding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936" y="4647248"/>
            <a:ext cx="4205159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Het aansterkdieet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Periode van niet eten </a:t>
            </a:r>
            <a:r>
              <a:rPr lang="nl-NL" dirty="0" smtClean="0">
                <a:sym typeface="Wingdings" panose="05000000000000000000" pitchFamily="2" charset="2"/>
              </a:rPr>
              <a:t> bepaalde lichaamsfuncties uitschakelen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Spieren blijven werken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Vetreserves worden aangesproken</a:t>
            </a:r>
          </a:p>
          <a:p>
            <a:r>
              <a:rPr lang="nl-NL" dirty="0" smtClean="0"/>
              <a:t>Gevaar! </a:t>
            </a:r>
            <a:r>
              <a:rPr lang="nl-NL" dirty="0" smtClean="0">
                <a:sym typeface="Wingdings" panose="05000000000000000000" pitchFamily="2" charset="2"/>
              </a:rPr>
              <a:t> leververvetting (ook wel </a:t>
            </a:r>
            <a:r>
              <a:rPr lang="nl-NL" dirty="0" err="1" smtClean="0">
                <a:sym typeface="Wingdings" panose="05000000000000000000" pitchFamily="2" charset="2"/>
              </a:rPr>
              <a:t>lipidose</a:t>
            </a:r>
            <a:r>
              <a:rPr lang="nl-NL" dirty="0" smtClean="0">
                <a:sym typeface="Wingdings" panose="05000000000000000000" pitchFamily="2" charset="2"/>
              </a:rPr>
              <a:t>) bij katten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3749610"/>
            <a:ext cx="4480560" cy="310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Anorexie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Niet eten vaak door ziekte</a:t>
            </a:r>
          </a:p>
          <a:p>
            <a:r>
              <a:rPr lang="nl-NL" dirty="0" smtClean="0"/>
              <a:t>Verbruiken van belangrijke eiwitten en vetten die het lichaam eigenlijk zelf nodig heeft</a:t>
            </a:r>
          </a:p>
          <a:p>
            <a:r>
              <a:rPr lang="nl-NL" dirty="0" smtClean="0"/>
              <a:t>Dier verbruikt meer energie dan een gezond dier</a:t>
            </a:r>
          </a:p>
          <a:p>
            <a:r>
              <a:rPr lang="nl-NL" dirty="0" smtClean="0"/>
              <a:t>Gevaar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Ondervoeding </a:t>
            </a:r>
            <a:r>
              <a:rPr lang="nl-NL" dirty="0" smtClean="0">
                <a:sym typeface="Wingdings" panose="05000000000000000000" pitchFamily="2" charset="2"/>
              </a:rPr>
              <a:t> vertraagde genezing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02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Samenstelling aansterkdieet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smtClean="0"/>
              <a:t>Vaak genoemd: Recovery</a:t>
            </a:r>
          </a:p>
          <a:p>
            <a:r>
              <a:rPr lang="nl-NL" dirty="0" smtClean="0"/>
              <a:t>Geeft veel energie door extra goede vetzuren</a:t>
            </a:r>
          </a:p>
          <a:p>
            <a:r>
              <a:rPr lang="nl-NL" dirty="0" smtClean="0"/>
              <a:t>Voldoende eiwitten en specifieke voedingsstoffen</a:t>
            </a:r>
          </a:p>
          <a:p>
            <a:pPr lvl="1"/>
            <a:r>
              <a:rPr lang="nl-NL" dirty="0" smtClean="0"/>
              <a:t>Arginine</a:t>
            </a:r>
            <a:endParaRPr lang="nl-NL" dirty="0"/>
          </a:p>
          <a:p>
            <a:pPr lvl="1"/>
            <a:r>
              <a:rPr lang="nl-NL" dirty="0"/>
              <a:t>(</a:t>
            </a:r>
            <a:r>
              <a:rPr lang="nl-NL" dirty="0" err="1"/>
              <a:t>iso</a:t>
            </a:r>
            <a:r>
              <a:rPr lang="nl-NL" dirty="0"/>
              <a:t>)</a:t>
            </a:r>
            <a:r>
              <a:rPr lang="nl-NL" dirty="0" err="1"/>
              <a:t>leucine</a:t>
            </a:r>
            <a:endParaRPr lang="nl-NL" dirty="0"/>
          </a:p>
          <a:p>
            <a:pPr lvl="1"/>
            <a:r>
              <a:rPr lang="nl-NL" dirty="0" err="1"/>
              <a:t>Valine</a:t>
            </a:r>
            <a:endParaRPr lang="nl-NL" dirty="0"/>
          </a:p>
          <a:p>
            <a:pPr lvl="1"/>
            <a:r>
              <a:rPr lang="nl-NL" dirty="0"/>
              <a:t>Glutamine</a:t>
            </a:r>
          </a:p>
          <a:p>
            <a:pPr lvl="1"/>
            <a:r>
              <a:rPr lang="nl-NL" dirty="0" err="1"/>
              <a:t>Taurine</a:t>
            </a:r>
            <a:r>
              <a:rPr lang="nl-NL" dirty="0"/>
              <a:t> (kat)</a:t>
            </a:r>
          </a:p>
          <a:p>
            <a:r>
              <a:rPr lang="nl-NL" dirty="0" smtClean="0"/>
              <a:t>Meer mineralen</a:t>
            </a:r>
          </a:p>
          <a:p>
            <a:pPr lvl="1"/>
            <a:r>
              <a:rPr lang="nl-NL" dirty="0"/>
              <a:t>Zink</a:t>
            </a:r>
          </a:p>
          <a:p>
            <a:pPr lvl="1"/>
            <a:r>
              <a:rPr lang="nl-NL" dirty="0"/>
              <a:t>Kalium</a:t>
            </a:r>
          </a:p>
          <a:p>
            <a:pPr lvl="1"/>
            <a:r>
              <a:rPr lang="nl-NL" dirty="0"/>
              <a:t>Magnesium</a:t>
            </a:r>
          </a:p>
          <a:p>
            <a:pPr lvl="1"/>
            <a:r>
              <a:rPr lang="nl-NL" dirty="0"/>
              <a:t>Fosfor</a:t>
            </a:r>
          </a:p>
          <a:p>
            <a:r>
              <a:rPr lang="nl-NL" dirty="0" smtClean="0"/>
              <a:t>Meer vitaminen</a:t>
            </a:r>
          </a:p>
          <a:p>
            <a:pPr lvl="1"/>
            <a:r>
              <a:rPr lang="nl-NL" dirty="0" smtClean="0"/>
              <a:t>B, C, 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482" y="3252787"/>
            <a:ext cx="4643438" cy="339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Wanneer een aansterkdieet geven?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dier met anorexie of ernstig gewichtsverlies</a:t>
            </a:r>
          </a:p>
          <a:p>
            <a:r>
              <a:rPr lang="nl-NL" dirty="0" smtClean="0"/>
              <a:t>Zo snel mogelijk geven, desnoods met dwangvoeding (sondevoeding)</a:t>
            </a:r>
          </a:p>
          <a:p>
            <a:r>
              <a:rPr lang="nl-NL" dirty="0" smtClean="0"/>
              <a:t>Geven bij de volgende ziektes en aandoeningen:</a:t>
            </a:r>
          </a:p>
          <a:p>
            <a:pPr lvl="1"/>
            <a:r>
              <a:rPr lang="nl-NL" dirty="0" smtClean="0"/>
              <a:t>Ernstige infecties</a:t>
            </a:r>
          </a:p>
          <a:p>
            <a:pPr lvl="1"/>
            <a:r>
              <a:rPr lang="nl-NL" dirty="0" smtClean="0"/>
              <a:t>Trauma</a:t>
            </a:r>
          </a:p>
          <a:p>
            <a:pPr lvl="1"/>
            <a:r>
              <a:rPr lang="nl-NL" dirty="0" smtClean="0"/>
              <a:t>Diabetes mellitus</a:t>
            </a:r>
          </a:p>
          <a:p>
            <a:pPr lvl="1"/>
            <a:r>
              <a:rPr lang="nl-NL" dirty="0" smtClean="0"/>
              <a:t>Kanker</a:t>
            </a:r>
          </a:p>
          <a:p>
            <a:pPr lvl="1"/>
            <a:r>
              <a:rPr lang="nl-NL" dirty="0" smtClean="0"/>
              <a:t>Na operaties</a:t>
            </a:r>
          </a:p>
          <a:p>
            <a:pPr lvl="1"/>
            <a:r>
              <a:rPr lang="nl-NL" dirty="0" smtClean="0"/>
              <a:t>Brandwonden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740" y="3462559"/>
            <a:ext cx="3985260" cy="339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Intestinaal dieet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spijsverteringsaandoeningen (dikke darmklachten en suikerziekte)</a:t>
            </a:r>
          </a:p>
          <a:p>
            <a:r>
              <a:rPr lang="nl-NL" dirty="0" smtClean="0"/>
              <a:t>Geven bij:</a:t>
            </a:r>
          </a:p>
          <a:p>
            <a:pPr lvl="1"/>
            <a:r>
              <a:rPr lang="nl-NL" dirty="0" smtClean="0"/>
              <a:t>Diarree</a:t>
            </a:r>
          </a:p>
          <a:p>
            <a:pPr lvl="1"/>
            <a:r>
              <a:rPr lang="nl-NL" dirty="0" smtClean="0"/>
              <a:t>Braken</a:t>
            </a:r>
          </a:p>
          <a:p>
            <a:pPr lvl="1"/>
            <a:r>
              <a:rPr lang="nl-NL" dirty="0" smtClean="0"/>
              <a:t>Bloed of slijm bij de ontlasting</a:t>
            </a:r>
          </a:p>
          <a:p>
            <a:pPr lvl="1"/>
            <a:r>
              <a:rPr lang="nl-NL" dirty="0" smtClean="0"/>
              <a:t>Winderigheid</a:t>
            </a:r>
          </a:p>
          <a:p>
            <a:pPr lvl="1"/>
            <a:r>
              <a:rPr lang="nl-NL" dirty="0" smtClean="0"/>
              <a:t>Gespannen of pijnlijke buik</a:t>
            </a:r>
          </a:p>
          <a:p>
            <a:pPr lvl="1"/>
            <a:r>
              <a:rPr lang="nl-NL" dirty="0" smtClean="0"/>
              <a:t>Moeilijke of pijnlijke ontlasting</a:t>
            </a:r>
            <a:endParaRPr lang="nl-NL" dirty="0"/>
          </a:p>
          <a:p>
            <a:pPr marL="457200" lvl="1" indent="0"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655" y="3636403"/>
            <a:ext cx="4842164" cy="30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Diarree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Niet altijd een speciaal dieet nodig </a:t>
            </a:r>
            <a:r>
              <a:rPr lang="nl-NL" dirty="0" smtClean="0">
                <a:sym typeface="Wingdings" panose="05000000000000000000" pitchFamily="2" charset="2"/>
              </a:rPr>
              <a:t> alleen bij chronische diarree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Belangrijk om eerst de oorzaak te achterhalen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Ontlastingsonderzoek, bloedonderzoek, urineonderzoek, buikoperatie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Intestinaal dieet gebruik je als ondersteuning van een therapie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Wat is het gevolg van diarree?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Naast dieet nog ORS toedienen, wat is dat?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Glucose en extra zouten in dezelfde concentratie als in het bloed, hierdoor wordt vloeistof sneller in het bloed opgenomen. 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84384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620</Words>
  <Application>Microsoft Office PowerPoint</Application>
  <PresentationFormat>Breedbeeld</PresentationFormat>
  <Paragraphs>147</Paragraphs>
  <Slides>29</Slides>
  <Notes>1</Notes>
  <HiddenSlides>0</HiddenSlides>
  <MMClips>5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Kantoorthema</vt:lpstr>
      <vt:lpstr>Voeren en Verzorgen</vt:lpstr>
      <vt:lpstr>Wat gaan we vandaag doen?</vt:lpstr>
      <vt:lpstr> Ondersteunende diëten: Aansterkdieet Intestinaal dieet Tandsteendieet</vt:lpstr>
      <vt:lpstr>Het aansterkdieet</vt:lpstr>
      <vt:lpstr>Anorexie</vt:lpstr>
      <vt:lpstr>Samenstelling aansterkdieet</vt:lpstr>
      <vt:lpstr>Wanneer een aansterkdieet geven?</vt:lpstr>
      <vt:lpstr>Intestinaal dieet</vt:lpstr>
      <vt:lpstr>Diarree</vt:lpstr>
      <vt:lpstr>Samenstelling van het intestinaal dieet</vt:lpstr>
      <vt:lpstr>Tandsteendieet</vt:lpstr>
      <vt:lpstr>Oorzaken</vt:lpstr>
      <vt:lpstr>Wat doet het dieet?</vt:lpstr>
      <vt:lpstr> Levenslange diëten: Hypoallergeendieet Blaasgruisdieet Nierdieet Schildklierdieet Gewrichtsdieet</vt:lpstr>
      <vt:lpstr>Hypoallergeendieet</vt:lpstr>
      <vt:lpstr>Hypoallergeendieet</vt:lpstr>
      <vt:lpstr>PowerPoint-presentatie</vt:lpstr>
      <vt:lpstr>PowerPoint-presentatie</vt:lpstr>
      <vt:lpstr>Blaasgruisdieet</vt:lpstr>
      <vt:lpstr>Oorzaken</vt:lpstr>
      <vt:lpstr>PowerPoint-presentatie</vt:lpstr>
      <vt:lpstr>PowerPoint-presentatie</vt:lpstr>
      <vt:lpstr>Nierdieet</vt:lpstr>
      <vt:lpstr>Waar voldoet een goed nierdieet aan?</vt:lpstr>
      <vt:lpstr>Schildklierdieet</vt:lpstr>
      <vt:lpstr>PowerPoint-presentatie</vt:lpstr>
      <vt:lpstr>Gewrichtsdieet</vt:lpstr>
      <vt:lpstr>PowerPoint-presentatie</vt:lpstr>
      <vt:lpstr>Opdracht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Voeren en Verzorgen</dc:title>
  <dc:creator>Weijden, Yorike van der</dc:creator>
  <cp:lastModifiedBy>Helanie Aalders</cp:lastModifiedBy>
  <cp:revision>42</cp:revision>
  <dcterms:created xsi:type="dcterms:W3CDTF">2017-11-14T14:08:37Z</dcterms:created>
  <dcterms:modified xsi:type="dcterms:W3CDTF">2017-12-02T11:01:11Z</dcterms:modified>
</cp:coreProperties>
</file>